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2" r:id="rId8"/>
    <p:sldId id="263" r:id="rId9"/>
    <p:sldId id="266" r:id="rId10"/>
    <p:sldId id="268" r:id="rId11"/>
    <p:sldId id="271" r:id="rId12"/>
    <p:sldId id="269" r:id="rId13"/>
    <p:sldId id="270" r:id="rId14"/>
    <p:sldId id="272" r:id="rId15"/>
    <p:sldId id="26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92" autoAdjust="0"/>
    <p:restoredTop sz="94660"/>
  </p:normalViewPr>
  <p:slideViewPr>
    <p:cSldViewPr>
      <p:cViewPr varScale="1">
        <p:scale>
          <a:sx n="68" d="100"/>
          <a:sy n="68" d="100"/>
        </p:scale>
        <p:origin x="-13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28DB1A01-9E65-40F1-B9DE-5FD17869FE8B}"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8DB1A01-9E65-40F1-B9DE-5FD17869FE8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8DB1A01-9E65-40F1-B9DE-5FD17869FE8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8DB1A01-9E65-40F1-B9DE-5FD17869FE8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8DB1A01-9E65-40F1-B9DE-5FD17869FE8B}"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8DB1A01-9E65-40F1-B9DE-5FD17869FE8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28DB1A01-9E65-40F1-B9DE-5FD17869FE8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28DB1A01-9E65-40F1-B9DE-5FD17869FE8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28DB1A01-9E65-40F1-B9DE-5FD17869FE8B}"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8DB1A01-9E65-40F1-B9DE-5FD17869FE8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6165791-227A-4A88-AC66-9C05E65F4E0F}" type="datetimeFigureOut">
              <a:rPr lang="en-US" smtClean="0"/>
              <a:pPr/>
              <a:t>7/13/2010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8DB1A01-9E65-40F1-B9DE-5FD17869FE8B}"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6165791-227A-4A88-AC66-9C05E65F4E0F}" type="datetimeFigureOut">
              <a:rPr lang="en-US" smtClean="0"/>
              <a:pPr/>
              <a:t>7/13/2010</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8DB1A01-9E65-40F1-B9DE-5FD17869FE8B}"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youtube.com/watch?v=XFdbZHMBxf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pPr algn="ctr"/>
            <a:r>
              <a:rPr lang="en-US" dirty="0" smtClean="0"/>
              <a:t>Gender Stereotypes</a:t>
            </a:r>
            <a:endParaRPr lang="en-US" dirty="0"/>
          </a:p>
        </p:txBody>
      </p:sp>
      <p:sp>
        <p:nvSpPr>
          <p:cNvPr id="5" name="Subtitle 4"/>
          <p:cNvSpPr>
            <a:spLocks noGrp="1"/>
          </p:cNvSpPr>
          <p:nvPr>
            <p:ph type="subTitle" idx="1"/>
          </p:nvPr>
        </p:nvSpPr>
        <p:spPr>
          <a:xfrm>
            <a:off x="1447800" y="1828800"/>
            <a:ext cx="7406640" cy="1752600"/>
          </a:xfrm>
        </p:spPr>
        <p:txBody>
          <a:bodyPr/>
          <a:lstStyle/>
          <a:p>
            <a:pPr algn="ctr"/>
            <a:r>
              <a:rPr lang="en-US" dirty="0" smtClean="0"/>
              <a:t>By: Danielle York</a:t>
            </a:r>
            <a:endParaRPr lang="en-US" dirty="0"/>
          </a:p>
        </p:txBody>
      </p:sp>
      <p:pic>
        <p:nvPicPr>
          <p:cNvPr id="12290" name="Picture 2" descr="http://1point5gen.files.wordpress.com/2008/07/gender_roles.jpg"/>
          <p:cNvPicPr>
            <a:picLocks noChangeAspect="1" noChangeArrowheads="1"/>
          </p:cNvPicPr>
          <p:nvPr/>
        </p:nvPicPr>
        <p:blipFill>
          <a:blip r:embed="rId2" cstate="print"/>
          <a:srcRect/>
          <a:stretch>
            <a:fillRect/>
          </a:stretch>
        </p:blipFill>
        <p:spPr bwMode="auto">
          <a:xfrm>
            <a:off x="3581400" y="2590800"/>
            <a:ext cx="3048000" cy="392817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BEM Androgyny Test</a:t>
            </a:r>
            <a:endParaRPr lang="en-US" dirty="0"/>
          </a:p>
        </p:txBody>
      </p:sp>
      <p:sp>
        <p:nvSpPr>
          <p:cNvPr id="3" name="Content Placeholder 2"/>
          <p:cNvSpPr>
            <a:spLocks noGrp="1"/>
          </p:cNvSpPr>
          <p:nvPr>
            <p:ph idx="1"/>
          </p:nvPr>
        </p:nvSpPr>
        <p:spPr>
          <a:xfrm>
            <a:off x="1295400" y="1295400"/>
            <a:ext cx="7498080" cy="4800600"/>
          </a:xfrm>
        </p:spPr>
        <p:txBody>
          <a:bodyPr>
            <a:normAutofit lnSpcReduction="10000"/>
          </a:bodyPr>
          <a:lstStyle/>
          <a:p>
            <a:pPr>
              <a:buNone/>
            </a:pPr>
            <a:r>
              <a:rPr lang="en-US" sz="2400" dirty="0" smtClean="0"/>
              <a:t> </a:t>
            </a:r>
          </a:p>
          <a:p>
            <a:pPr>
              <a:buNone/>
            </a:pPr>
            <a:endParaRPr lang="en-US" sz="2400" dirty="0" smtClean="0"/>
          </a:p>
          <a:p>
            <a:pPr>
              <a:buNone/>
            </a:pPr>
            <a:endParaRPr lang="en-US" sz="2400" dirty="0" smtClean="0"/>
          </a:p>
          <a:p>
            <a:pPr>
              <a:buNone/>
            </a:pPr>
            <a:r>
              <a:rPr lang="en-US" sz="2400" dirty="0" smtClean="0">
                <a:latin typeface="Georgia"/>
              </a:rPr>
              <a:t>◊ </a:t>
            </a:r>
            <a:r>
              <a:rPr lang="en-US" sz="2400" dirty="0" smtClean="0"/>
              <a:t>Even </a:t>
            </a:r>
            <a:r>
              <a:rPr lang="en-US" sz="2400" dirty="0" smtClean="0"/>
              <a:t>if a student is biologically female, she could </a:t>
            </a:r>
            <a:r>
              <a:rPr lang="en-US" sz="2400" dirty="0" smtClean="0"/>
              <a:t>  </a:t>
            </a:r>
            <a:r>
              <a:rPr lang="en-US" sz="2400" dirty="0" smtClean="0"/>
              <a:t>express masculine traits or androgynous traits.</a:t>
            </a:r>
          </a:p>
          <a:p>
            <a:pPr>
              <a:buNone/>
            </a:pPr>
            <a:r>
              <a:rPr lang="en-US" sz="2400" dirty="0" smtClean="0">
                <a:latin typeface="Georgia"/>
              </a:rPr>
              <a:t>◊ </a:t>
            </a:r>
            <a:r>
              <a:rPr lang="en-US" sz="2400" dirty="0" smtClean="0"/>
              <a:t>Even </a:t>
            </a:r>
            <a:r>
              <a:rPr lang="en-US" sz="2400" dirty="0" smtClean="0"/>
              <a:t>if a student is biologically male, he could express feminine or androgynous traits. </a:t>
            </a:r>
          </a:p>
          <a:p>
            <a:pPr>
              <a:buNone/>
            </a:pPr>
            <a:endParaRPr lang="en-US" sz="2400" dirty="0" smtClean="0"/>
          </a:p>
          <a:p>
            <a:pPr>
              <a:buNone/>
            </a:pPr>
            <a:r>
              <a:rPr lang="en-US" sz="2400" dirty="0" smtClean="0"/>
              <a:t>How do you think you would treat a female student who expressed more masculine traits?</a:t>
            </a:r>
          </a:p>
          <a:p>
            <a:pPr>
              <a:buNone/>
            </a:pPr>
            <a:r>
              <a:rPr lang="en-US" sz="2400" dirty="0" smtClean="0"/>
              <a:t>How </a:t>
            </a:r>
            <a:r>
              <a:rPr lang="en-US" sz="2400" dirty="0" smtClean="0"/>
              <a:t>do you think you would treat a male student who expressed more feminine </a:t>
            </a:r>
            <a:r>
              <a:rPr lang="en-US" sz="2400" dirty="0" smtClean="0"/>
              <a:t>traits</a:t>
            </a:r>
            <a:r>
              <a:rPr lang="en-US" sz="2400" dirty="0" smtClean="0"/>
              <a:t>?</a:t>
            </a:r>
            <a:endParaRPr lang="en-US" sz="2400" dirty="0"/>
          </a:p>
          <a:p>
            <a:pPr>
              <a:buNone/>
            </a:pPr>
            <a:endParaRPr lang="en-US" sz="2400" dirty="0" smtClean="0"/>
          </a:p>
        </p:txBody>
      </p:sp>
      <p:pic>
        <p:nvPicPr>
          <p:cNvPr id="4" name="Picture 3" descr="yan0094.jpg"/>
          <p:cNvPicPr>
            <a:picLocks noChangeAspect="1"/>
          </p:cNvPicPr>
          <p:nvPr/>
        </p:nvPicPr>
        <p:blipFill>
          <a:blip r:embed="rId2" cstate="print"/>
          <a:stretch>
            <a:fillRect/>
          </a:stretch>
        </p:blipFill>
        <p:spPr>
          <a:xfrm>
            <a:off x="6096000" y="-304800"/>
            <a:ext cx="2667000" cy="277368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Androgynous Traits in Parents</a:t>
            </a:r>
            <a:endParaRPr lang="en-US" dirty="0"/>
          </a:p>
        </p:txBody>
      </p:sp>
      <p:sp>
        <p:nvSpPr>
          <p:cNvPr id="3" name="Content Placeholder 2"/>
          <p:cNvSpPr>
            <a:spLocks noGrp="1"/>
          </p:cNvSpPr>
          <p:nvPr>
            <p:ph idx="1"/>
          </p:nvPr>
        </p:nvSpPr>
        <p:spPr/>
        <p:txBody>
          <a:bodyPr>
            <a:normAutofit/>
          </a:bodyPr>
          <a:lstStyle/>
          <a:p>
            <a:r>
              <a:rPr lang="en-US" sz="2800" dirty="0" smtClean="0"/>
              <a:t>Families with one or more androgynous parent (i.e., a mom who repairs the family car or a dad who bakes cookies for the PTA meeting) have been found to be highest on scores of parental warmth and support. </a:t>
            </a:r>
          </a:p>
          <a:p>
            <a:r>
              <a:rPr lang="en-US" sz="2800" dirty="0" smtClean="0"/>
              <a:t>These androgynous parents are found to be highly encouraging regarding achievement and developing a sense of self worth in sons and daughters.</a:t>
            </a:r>
          </a:p>
          <a:p>
            <a:pPr>
              <a:buNone/>
            </a:pP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Gender Equality in the Classroom</a:t>
            </a:r>
            <a:endParaRPr lang="en-US" dirty="0"/>
          </a:p>
        </p:txBody>
      </p:sp>
      <p:sp>
        <p:nvSpPr>
          <p:cNvPr id="3" name="Content Placeholder 2"/>
          <p:cNvSpPr>
            <a:spLocks noGrp="1"/>
          </p:cNvSpPr>
          <p:nvPr>
            <p:ph idx="1"/>
          </p:nvPr>
        </p:nvSpPr>
        <p:spPr/>
        <p:txBody>
          <a:bodyPr>
            <a:normAutofit/>
          </a:bodyPr>
          <a:lstStyle/>
          <a:p>
            <a:pPr>
              <a:buNone/>
            </a:pPr>
            <a:r>
              <a:rPr lang="en-US" sz="2000" dirty="0" smtClean="0"/>
              <a:t>As for the teachers and teacher trainers, the problem at using gender stereotypes occurs when teachers find themselves making assumptions about members of their own or the opposite sex. Some of the researchers claim that “one of the more important reasons explaining the gaps between sexes is the teachers’ stereotyped attitudes towards the girls and boys in the classrooms. These can be described as sexist attitudes, although the teachers themselves are usually not aware of such reactions</a:t>
            </a:r>
            <a:r>
              <a:rPr lang="en-US" sz="2000" dirty="0" smtClean="0"/>
              <a:t>.”</a:t>
            </a:r>
          </a:p>
          <a:p>
            <a:pPr>
              <a:buNone/>
            </a:pPr>
            <a:endParaRPr lang="en-US" sz="2000" dirty="0" smtClean="0"/>
          </a:p>
        </p:txBody>
      </p:sp>
      <p:pic>
        <p:nvPicPr>
          <p:cNvPr id="4" name="Picture 3" descr="gender equality.jpg"/>
          <p:cNvPicPr>
            <a:picLocks noChangeAspect="1"/>
          </p:cNvPicPr>
          <p:nvPr/>
        </p:nvPicPr>
        <p:blipFill>
          <a:blip r:embed="rId2" cstate="print"/>
          <a:stretch>
            <a:fillRect/>
          </a:stretch>
        </p:blipFill>
        <p:spPr>
          <a:xfrm>
            <a:off x="3200400" y="3953634"/>
            <a:ext cx="3048000" cy="2697343"/>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Gender Equality in the Classroom</a:t>
            </a:r>
            <a:endParaRPr lang="en-US" dirty="0"/>
          </a:p>
        </p:txBody>
      </p:sp>
      <p:sp>
        <p:nvSpPr>
          <p:cNvPr id="3" name="Content Placeholder 2"/>
          <p:cNvSpPr>
            <a:spLocks noGrp="1"/>
          </p:cNvSpPr>
          <p:nvPr>
            <p:ph idx="1"/>
          </p:nvPr>
        </p:nvSpPr>
        <p:spPr/>
        <p:txBody>
          <a:bodyPr>
            <a:normAutofit/>
          </a:bodyPr>
          <a:lstStyle/>
          <a:p>
            <a:pPr>
              <a:buNone/>
            </a:pPr>
            <a:r>
              <a:rPr lang="en-US" sz="2400" dirty="0" smtClean="0">
                <a:latin typeface="Georgia"/>
              </a:rPr>
              <a:t>◦ </a:t>
            </a:r>
            <a:r>
              <a:rPr lang="en-US" sz="2400" dirty="0" smtClean="0">
                <a:latin typeface="Gill Sans MT" pitchFamily="34" charset="0"/>
              </a:rPr>
              <a:t>Studies show that there are gender differences in communication in the classroom.</a:t>
            </a:r>
          </a:p>
          <a:p>
            <a:pPr>
              <a:buNone/>
            </a:pPr>
            <a:r>
              <a:rPr lang="en-US" sz="2400" dirty="0" smtClean="0">
                <a:latin typeface="Gill Sans MT" pitchFamily="34" charset="0"/>
              </a:rPr>
              <a:t>▪ Boys </a:t>
            </a:r>
            <a:r>
              <a:rPr lang="en-US" sz="2400" dirty="0" smtClean="0"/>
              <a:t>tend to speak more freely and spontaneously in class, formulating their answers as they speak.</a:t>
            </a:r>
          </a:p>
          <a:p>
            <a:pPr>
              <a:buNone/>
            </a:pPr>
            <a:r>
              <a:rPr lang="en-US" sz="2400" dirty="0" smtClean="0">
                <a:latin typeface="Georgia"/>
              </a:rPr>
              <a:t>▪ </a:t>
            </a:r>
            <a:r>
              <a:rPr lang="en-US" sz="2400" dirty="0" smtClean="0">
                <a:latin typeface="Gill Sans MT" pitchFamily="34" charset="0"/>
              </a:rPr>
              <a:t>Girls tend to </a:t>
            </a:r>
            <a:r>
              <a:rPr lang="en-US" sz="2400" dirty="0" smtClean="0"/>
              <a:t>wait longer to respond to a question in class, choosing their words carefully, reflecting on the question and constructing an answer before they speak.</a:t>
            </a:r>
          </a:p>
          <a:p>
            <a:pPr>
              <a:buNone/>
            </a:pPr>
            <a:r>
              <a:rPr lang="en-US" sz="2400" dirty="0" smtClean="0">
                <a:latin typeface="Georgia"/>
              </a:rPr>
              <a:t>▪ </a:t>
            </a:r>
            <a:r>
              <a:rPr lang="en-US" sz="2400" dirty="0" smtClean="0">
                <a:latin typeface="Gill Sans MT" pitchFamily="34" charset="0"/>
              </a:rPr>
              <a:t>Females tend to be interrupted more, thus they get the message that their contributions are not as valuable and may hesitate to join future discussions. </a:t>
            </a: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Teachers Can Do…</a:t>
            </a:r>
            <a:endParaRPr lang="en-US" dirty="0"/>
          </a:p>
        </p:txBody>
      </p:sp>
      <p:sp>
        <p:nvSpPr>
          <p:cNvPr id="3" name="Content Placeholder 2"/>
          <p:cNvSpPr>
            <a:spLocks noGrp="1"/>
          </p:cNvSpPr>
          <p:nvPr>
            <p:ph idx="1"/>
          </p:nvPr>
        </p:nvSpPr>
        <p:spPr/>
        <p:txBody>
          <a:bodyPr>
            <a:normAutofit/>
          </a:bodyPr>
          <a:lstStyle/>
          <a:p>
            <a:r>
              <a:rPr lang="en-US" sz="2400" dirty="0" smtClean="0"/>
              <a:t>Encourage class participation. </a:t>
            </a:r>
          </a:p>
          <a:p>
            <a:r>
              <a:rPr lang="en-US" sz="2400" dirty="0" smtClean="0"/>
              <a:t>Be aware of whom you are calling upon and how you respond to their questions’ answers. </a:t>
            </a:r>
          </a:p>
          <a:p>
            <a:r>
              <a:rPr lang="en-US" sz="2400" dirty="0" smtClean="0"/>
              <a:t>Be careful about the language and materials. Use gender neutral language.</a:t>
            </a:r>
          </a:p>
          <a:p>
            <a:r>
              <a:rPr lang="en-US" sz="2400" dirty="0" smtClean="0"/>
              <a:t>Encourage the use of study groups.</a:t>
            </a:r>
          </a:p>
          <a:p>
            <a:r>
              <a:rPr lang="en-US" sz="2400" dirty="0" smtClean="0"/>
              <a:t>Create a better sense of community.</a:t>
            </a:r>
          </a:p>
          <a:p>
            <a:r>
              <a:rPr lang="en-US" sz="2400" dirty="0" smtClean="0"/>
              <a:t>Rearrange the classroom setting.</a:t>
            </a:r>
          </a:p>
          <a:p>
            <a:r>
              <a:rPr lang="en-US" sz="2400" dirty="0" smtClean="0"/>
              <a:t>Make yourself available.</a:t>
            </a:r>
          </a:p>
          <a:p>
            <a:r>
              <a:rPr lang="en-US" sz="2400" dirty="0" smtClean="0"/>
              <a:t>Choose examples from opposite stereotypical groups.</a:t>
            </a:r>
          </a:p>
          <a:p>
            <a:pPr>
              <a:buNone/>
            </a:pP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a:bodyPr>
          <a:lstStyle/>
          <a:p>
            <a:pPr>
              <a:buNone/>
            </a:pPr>
            <a:r>
              <a:rPr lang="en-US" sz="1600" dirty="0" err="1" smtClean="0"/>
              <a:t>Aksu</a:t>
            </a:r>
            <a:r>
              <a:rPr lang="en-US" sz="1600" dirty="0" smtClean="0"/>
              <a:t>, B. (2005). Barbie Against Superman: Gender Stereotypes and Gender Equity in the Classroom. </a:t>
            </a:r>
            <a:r>
              <a:rPr lang="en-US" sz="1600" i="1" dirty="0" smtClean="0"/>
              <a:t> Journal of Language and Linguistic Studies, </a:t>
            </a:r>
            <a:r>
              <a:rPr lang="en-US" sz="1600" dirty="0" smtClean="0"/>
              <a:t>1</a:t>
            </a:r>
            <a:r>
              <a:rPr lang="en-US" sz="1600" i="1" dirty="0" smtClean="0"/>
              <a:t>(1), </a:t>
            </a:r>
            <a:r>
              <a:rPr lang="en-US" sz="1600" dirty="0" smtClean="0"/>
              <a:t>12-21. </a:t>
            </a:r>
          </a:p>
          <a:p>
            <a:pPr>
              <a:buNone/>
            </a:pPr>
            <a:r>
              <a:rPr lang="en-US" sz="1600" dirty="0" smtClean="0"/>
              <a:t>Campbell, P.  B.  &amp; Storo, J. N. (1994).  Girls are, Boys are: Myths, Stereotypes, and Gender Differences.  Massachusetts: Campbell-Kibler Associates.</a:t>
            </a:r>
          </a:p>
          <a:p>
            <a:pPr>
              <a:buNone/>
            </a:pPr>
            <a:r>
              <a:rPr lang="en-US" sz="1600" dirty="0" smtClean="0"/>
              <a:t>Witt, S. D. (1997).  Parental Influence on Children’s Socialization to Gender Roles. Ohio: School of Home Economics and Family Ecology.</a:t>
            </a:r>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Gender vs. Sex</a:t>
            </a:r>
            <a:endParaRPr lang="en-US" dirty="0"/>
          </a:p>
        </p:txBody>
      </p:sp>
      <p:sp>
        <p:nvSpPr>
          <p:cNvPr id="5" name="Content Placeholder 4"/>
          <p:cNvSpPr>
            <a:spLocks noGrp="1"/>
          </p:cNvSpPr>
          <p:nvPr>
            <p:ph idx="1"/>
          </p:nvPr>
        </p:nvSpPr>
        <p:spPr/>
        <p:txBody>
          <a:bodyPr>
            <a:normAutofit/>
          </a:bodyPr>
          <a:lstStyle/>
          <a:p>
            <a:pPr>
              <a:buNone/>
            </a:pPr>
            <a:r>
              <a:rPr lang="en-US" sz="2800" b="1" dirty="0" smtClean="0"/>
              <a:t>Gender</a:t>
            </a:r>
            <a:r>
              <a:rPr lang="en-US" sz="2800" dirty="0" smtClean="0"/>
              <a:t> refers specifically to socially constructed and institutionalized differences such as gender roles and gender identity (an individual’s self conception of being male or female). In common speech, it is mistakenly used interchangeably with “sex”</a:t>
            </a:r>
          </a:p>
          <a:p>
            <a:pPr>
              <a:buNone/>
            </a:pPr>
            <a:endParaRPr lang="en-US" sz="2800" dirty="0" smtClean="0"/>
          </a:p>
          <a:p>
            <a:pPr>
              <a:buNone/>
            </a:pPr>
            <a:r>
              <a:rPr lang="en-US" sz="2800" b="1" dirty="0" smtClean="0"/>
              <a:t>Biological Sex </a:t>
            </a:r>
            <a:r>
              <a:rPr lang="en-US" sz="2800" dirty="0" smtClean="0"/>
              <a:t>is expressed in genetics; refers to whether a person is male or female</a:t>
            </a:r>
            <a:endParaRPr lang="en-US" sz="2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endParaRPr lang="en-US" sz="2800" dirty="0" smtClean="0"/>
          </a:p>
          <a:p>
            <a:pPr>
              <a:buNone/>
            </a:pPr>
            <a:endParaRPr lang="en-US" sz="2800" dirty="0" smtClean="0"/>
          </a:p>
          <a:p>
            <a:r>
              <a:rPr lang="en-US" sz="2800" dirty="0" smtClean="0"/>
              <a:t>As </a:t>
            </a:r>
            <a:r>
              <a:rPr lang="en-US" sz="2800" dirty="0" smtClean="0"/>
              <a:t>educators, and as people, we tend to assume that females and males are different — are indeed “opposite sexes.” We see someone’s sex as an important predictor of their abilities and interests and assume that if we know someone is a girl or a boy, we know a lot about them. </a:t>
            </a:r>
          </a:p>
          <a:p>
            <a:pPr>
              <a:buNone/>
            </a:pPr>
            <a:endParaRPr lang="en-US" sz="2800" dirty="0" smtClean="0"/>
          </a:p>
          <a:p>
            <a:r>
              <a:rPr lang="en-US" sz="2800" dirty="0" smtClean="0"/>
              <a:t>This assumption is </a:t>
            </a:r>
            <a:r>
              <a:rPr lang="en-US" sz="2800" b="1" u="sng" dirty="0" smtClean="0"/>
              <a:t>WRONG!!</a:t>
            </a:r>
            <a:endParaRPr lang="en-US" sz="2800" b="1" u="sng" dirty="0"/>
          </a:p>
        </p:txBody>
      </p:sp>
      <p:pic>
        <p:nvPicPr>
          <p:cNvPr id="4" name="Picture 3" descr="gender.jpg"/>
          <p:cNvPicPr>
            <a:picLocks noChangeAspect="1"/>
          </p:cNvPicPr>
          <p:nvPr/>
        </p:nvPicPr>
        <p:blipFill>
          <a:blip r:embed="rId2" cstate="print"/>
          <a:stretch>
            <a:fillRect/>
          </a:stretch>
        </p:blipFill>
        <p:spPr>
          <a:xfrm>
            <a:off x="3352800" y="0"/>
            <a:ext cx="3314700" cy="2489708"/>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Stereotype</a:t>
            </a:r>
            <a:endParaRPr lang="en-US" dirty="0"/>
          </a:p>
        </p:txBody>
      </p:sp>
      <p:sp>
        <p:nvSpPr>
          <p:cNvPr id="3" name="Content Placeholder 2"/>
          <p:cNvSpPr>
            <a:spLocks noGrp="1"/>
          </p:cNvSpPr>
          <p:nvPr>
            <p:ph idx="1"/>
          </p:nvPr>
        </p:nvSpPr>
        <p:spPr/>
        <p:txBody>
          <a:bodyPr>
            <a:normAutofit/>
          </a:bodyPr>
          <a:lstStyle/>
          <a:p>
            <a:r>
              <a:rPr lang="en-US" sz="2800" dirty="0" smtClean="0"/>
              <a:t>It’s a stereotype if it ascribes characteristics to an individual based solely on group membership.</a:t>
            </a:r>
          </a:p>
          <a:p>
            <a:r>
              <a:rPr lang="en-US" sz="2800" dirty="0" smtClean="0"/>
              <a:t>For example: a tall, thin young African American male is a basketball player or that an Asian student is good in math.</a:t>
            </a:r>
          </a:p>
          <a:p>
            <a:r>
              <a:rPr lang="en-US" sz="2800" dirty="0" smtClean="0"/>
              <a:t>“Susie will be better than Ed at babysitting because she is a girl”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 Role Myths</a:t>
            </a:r>
            <a:endParaRPr lang="en-US" dirty="0"/>
          </a:p>
        </p:txBody>
      </p:sp>
      <p:sp>
        <p:nvSpPr>
          <p:cNvPr id="3" name="Content Placeholder 2"/>
          <p:cNvSpPr>
            <a:spLocks noGrp="1"/>
          </p:cNvSpPr>
          <p:nvPr>
            <p:ph idx="1"/>
          </p:nvPr>
        </p:nvSpPr>
        <p:spPr/>
        <p:txBody>
          <a:bodyPr>
            <a:normAutofit/>
          </a:bodyPr>
          <a:lstStyle/>
          <a:p>
            <a:r>
              <a:rPr lang="en-US" sz="2400" dirty="0" smtClean="0"/>
              <a:t>Women aren’t good at math</a:t>
            </a:r>
          </a:p>
          <a:p>
            <a:r>
              <a:rPr lang="en-US" sz="2400" dirty="0" smtClean="0"/>
              <a:t>Role models should be the same sex as the student (i.e. girls learn better from female teachers)</a:t>
            </a:r>
          </a:p>
          <a:p>
            <a:r>
              <a:rPr lang="en-US" sz="2400" dirty="0" smtClean="0"/>
              <a:t>If something applies to Caucasian girls, it also applies to African American or Hispanic girls</a:t>
            </a:r>
          </a:p>
          <a:p>
            <a:r>
              <a:rPr lang="en-US" sz="2400" dirty="0" smtClean="0"/>
              <a:t>Boys are rough, girls are fragile</a:t>
            </a:r>
          </a:p>
          <a:p>
            <a:r>
              <a:rPr lang="en-US" sz="2400" dirty="0" smtClean="0"/>
              <a:t>Boys play in the dirt and with trucks, girls play with dolls and kitchen sets</a:t>
            </a:r>
          </a:p>
          <a:p>
            <a:r>
              <a:rPr lang="en-US" sz="2400" dirty="0" smtClean="0"/>
              <a:t>Girls do dishes while boys mow the yard</a:t>
            </a:r>
          </a:p>
          <a:p>
            <a:r>
              <a:rPr lang="en-US" sz="2400" dirty="0" smtClean="0"/>
              <a:t>Females are better at nurturing,  males are better at making money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Gender Stereotypes</a:t>
            </a:r>
            <a:endParaRPr lang="en-US" dirty="0"/>
          </a:p>
        </p:txBody>
      </p:sp>
      <p:sp>
        <p:nvSpPr>
          <p:cNvPr id="3" name="Content Placeholder 2"/>
          <p:cNvSpPr>
            <a:spLocks noGrp="1"/>
          </p:cNvSpPr>
          <p:nvPr>
            <p:ph sz="half" idx="1"/>
          </p:nvPr>
        </p:nvSpPr>
        <p:spPr/>
        <p:txBody>
          <a:bodyPr>
            <a:normAutofit/>
          </a:bodyPr>
          <a:lstStyle/>
          <a:p>
            <a:pPr>
              <a:buNone/>
            </a:pPr>
            <a:r>
              <a:rPr lang="en-US" sz="2400" b="1" dirty="0" smtClean="0"/>
              <a:t>Women</a:t>
            </a:r>
            <a:r>
              <a:rPr lang="en-US" sz="2400" dirty="0" smtClean="0"/>
              <a:t> are</a:t>
            </a:r>
            <a:r>
              <a:rPr lang="en-US" sz="2000" dirty="0" smtClean="0"/>
              <a:t>:</a:t>
            </a:r>
          </a:p>
          <a:p>
            <a:r>
              <a:rPr lang="en-US" sz="2000" dirty="0" smtClean="0"/>
              <a:t> submissive</a:t>
            </a:r>
          </a:p>
          <a:p>
            <a:r>
              <a:rPr lang="en-US" sz="2000" dirty="0" smtClean="0"/>
              <a:t> emotional</a:t>
            </a:r>
          </a:p>
          <a:p>
            <a:r>
              <a:rPr lang="en-US" sz="2000" dirty="0" smtClean="0"/>
              <a:t> quiet</a:t>
            </a:r>
          </a:p>
          <a:p>
            <a:r>
              <a:rPr lang="en-US" sz="2000" dirty="0" smtClean="0"/>
              <a:t> neat</a:t>
            </a:r>
          </a:p>
          <a:p>
            <a:r>
              <a:rPr lang="en-US" sz="2000" dirty="0" smtClean="0"/>
              <a:t> clean</a:t>
            </a:r>
          </a:p>
          <a:p>
            <a:r>
              <a:rPr lang="en-US" sz="2000" dirty="0" smtClean="0"/>
              <a:t> clumsy</a:t>
            </a:r>
          </a:p>
          <a:p>
            <a:r>
              <a:rPr lang="en-US" sz="2000" dirty="0" smtClean="0"/>
              <a:t> artsy</a:t>
            </a:r>
          </a:p>
          <a:p>
            <a:r>
              <a:rPr lang="en-US" sz="2000" dirty="0" smtClean="0"/>
              <a:t> housewife</a:t>
            </a:r>
          </a:p>
          <a:p>
            <a:r>
              <a:rPr lang="en-US" sz="2000" dirty="0" smtClean="0"/>
              <a:t> childrearing</a:t>
            </a:r>
            <a:endParaRPr lang="en-US" sz="2000" dirty="0"/>
          </a:p>
        </p:txBody>
      </p:sp>
      <p:sp>
        <p:nvSpPr>
          <p:cNvPr id="4" name="Content Placeholder 3"/>
          <p:cNvSpPr>
            <a:spLocks noGrp="1"/>
          </p:cNvSpPr>
          <p:nvPr>
            <p:ph sz="half" idx="2"/>
          </p:nvPr>
        </p:nvSpPr>
        <p:spPr/>
        <p:txBody>
          <a:bodyPr>
            <a:normAutofit/>
          </a:bodyPr>
          <a:lstStyle/>
          <a:p>
            <a:pPr>
              <a:buNone/>
            </a:pPr>
            <a:r>
              <a:rPr lang="en-US" sz="2400" b="1" dirty="0" smtClean="0"/>
              <a:t>Men</a:t>
            </a:r>
            <a:r>
              <a:rPr lang="en-US" sz="2400" dirty="0" smtClean="0"/>
              <a:t> are:</a:t>
            </a:r>
          </a:p>
          <a:p>
            <a:r>
              <a:rPr lang="en-US" sz="2000" dirty="0" smtClean="0"/>
              <a:t> aggressive</a:t>
            </a:r>
          </a:p>
          <a:p>
            <a:r>
              <a:rPr lang="en-US" sz="2000" dirty="0" smtClean="0"/>
              <a:t> no emotions</a:t>
            </a:r>
          </a:p>
          <a:p>
            <a:r>
              <a:rPr lang="en-US" sz="2000" dirty="0" smtClean="0"/>
              <a:t> loud</a:t>
            </a:r>
          </a:p>
          <a:p>
            <a:r>
              <a:rPr lang="en-US" sz="2000" dirty="0" smtClean="0"/>
              <a:t> messy</a:t>
            </a:r>
          </a:p>
          <a:p>
            <a:r>
              <a:rPr lang="en-US" sz="2000" dirty="0" smtClean="0"/>
              <a:t> athletic</a:t>
            </a:r>
          </a:p>
          <a:p>
            <a:r>
              <a:rPr lang="en-US" sz="2000" dirty="0" smtClean="0"/>
              <a:t> math and science oriented</a:t>
            </a:r>
          </a:p>
          <a:p>
            <a:r>
              <a:rPr lang="en-US" sz="2000" dirty="0" smtClean="0"/>
              <a:t> money maker</a:t>
            </a:r>
          </a:p>
          <a:p>
            <a:r>
              <a:rPr lang="en-US" sz="2000" dirty="0" smtClean="0"/>
              <a:t> naughty</a:t>
            </a:r>
            <a:endParaRPr lang="en-US" sz="2000" dirty="0"/>
          </a:p>
        </p:txBody>
      </p:sp>
      <p:pic>
        <p:nvPicPr>
          <p:cNvPr id="1026" name="Picture 2" descr="C:\Users\User\AppData\Local\Microsoft\Windows\Temporary Internet Files\Content.IE5\HLNTFJQF\MP900442288[1].jpg"/>
          <p:cNvPicPr>
            <a:picLocks noChangeAspect="1" noChangeArrowheads="1"/>
          </p:cNvPicPr>
          <p:nvPr/>
        </p:nvPicPr>
        <p:blipFill>
          <a:blip r:embed="rId2" cstate="print"/>
          <a:srcRect/>
          <a:stretch>
            <a:fillRect/>
          </a:stretch>
        </p:blipFill>
        <p:spPr bwMode="auto">
          <a:xfrm>
            <a:off x="1828800" y="5334000"/>
            <a:ext cx="1219200" cy="1360449"/>
          </a:xfrm>
          <a:prstGeom prst="rect">
            <a:avLst/>
          </a:prstGeom>
          <a:noFill/>
        </p:spPr>
      </p:pic>
      <p:pic>
        <p:nvPicPr>
          <p:cNvPr id="1027" name="Picture 3" descr="C:\Users\User\AppData\Local\Microsoft\Windows\Temporary Internet Files\Content.IE5\1GKI8JNN\MP900442289[1].jpg"/>
          <p:cNvPicPr>
            <a:picLocks noChangeAspect="1" noChangeArrowheads="1"/>
          </p:cNvPicPr>
          <p:nvPr/>
        </p:nvPicPr>
        <p:blipFill>
          <a:blip r:embed="rId3" cstate="print"/>
          <a:srcRect/>
          <a:stretch>
            <a:fillRect/>
          </a:stretch>
        </p:blipFill>
        <p:spPr bwMode="auto">
          <a:xfrm>
            <a:off x="5715000" y="5410200"/>
            <a:ext cx="1524000" cy="1143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Parental &amp; Societal Influence</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sz="2400" dirty="0" smtClean="0"/>
              <a:t>A child's sense of self, or self concept, is a result of the multitude of ideas, attitudes, behaviors, and beliefs that he or she is exposed to. The information that surrounds the child and which the child internalizes comes to the child within the family arena through parent-child interactions, role modeling, reinforcement for desired behaviors, and parental approval or </a:t>
            </a:r>
            <a:r>
              <a:rPr lang="en-US" sz="2400" dirty="0" smtClean="0"/>
              <a:t>disapproval.  As </a:t>
            </a:r>
            <a:r>
              <a:rPr lang="en-US" sz="2400" dirty="0" smtClean="0"/>
              <a:t>children move into the larger world of friends and school, many of their ideas and beliefs are reinforced by those around them. </a:t>
            </a:r>
            <a:r>
              <a:rPr lang="en-US" sz="2400" dirty="0" smtClean="0"/>
              <a:t> A </a:t>
            </a:r>
            <a:r>
              <a:rPr lang="en-US" sz="2400" dirty="0" smtClean="0"/>
              <a:t>further reinforcement of acceptable and appropriate behavior is shown to children through the media, in particular, television. Through all these socialization agents, children learn gender stereotyped behavior.  As children develop, these gender stereotypes become firmly entrenched beliefs and thus, are a part of the child's self concept. </a:t>
            </a:r>
          </a:p>
          <a:p>
            <a:pPr>
              <a:buNone/>
            </a:pPr>
            <a:endParaRPr lang="en-US"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Parental &amp; Societal Influence</a:t>
            </a:r>
            <a:endParaRPr lang="en-US" dirty="0"/>
          </a:p>
        </p:txBody>
      </p:sp>
      <p:sp>
        <p:nvSpPr>
          <p:cNvPr id="3" name="Content Placeholder 2"/>
          <p:cNvSpPr>
            <a:spLocks noGrp="1"/>
          </p:cNvSpPr>
          <p:nvPr>
            <p:ph idx="1"/>
          </p:nvPr>
        </p:nvSpPr>
        <p:spPr/>
        <p:txBody>
          <a:bodyPr>
            <a:normAutofit/>
          </a:bodyPr>
          <a:lstStyle/>
          <a:p>
            <a:r>
              <a:rPr lang="en-US" sz="2400" dirty="0" smtClean="0"/>
              <a:t>A child’s earliest exposure to what it means to be male or female comes from their parents.</a:t>
            </a:r>
          </a:p>
          <a:p>
            <a:r>
              <a:rPr lang="en-US" sz="2400" dirty="0" smtClean="0"/>
              <a:t>From the time children are babies, parents treat boys and girls differently, dress them in gender specific clothes, buy them gender differentiated toys,  and expect different behavior from their sons and daughters. </a:t>
            </a:r>
          </a:p>
          <a:p>
            <a:endParaRPr lang="en-US" sz="2400" dirty="0" smtClean="0"/>
          </a:p>
          <a:p>
            <a:pPr>
              <a:buNone/>
            </a:pPr>
            <a:r>
              <a:rPr lang="en-US" sz="2400" dirty="0" smtClean="0">
                <a:hlinkClick r:id="rId2"/>
              </a:rPr>
              <a:t>http://www.youtube.com/watch?v=XFdbZHMBxfg</a:t>
            </a: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BEM Androgyny Test </a:t>
            </a:r>
            <a:endParaRPr lang="en-US" dirty="0"/>
          </a:p>
        </p:txBody>
      </p:sp>
      <p:sp>
        <p:nvSpPr>
          <p:cNvPr id="3" name="Content Placeholder 2"/>
          <p:cNvSpPr>
            <a:spLocks noGrp="1"/>
          </p:cNvSpPr>
          <p:nvPr>
            <p:ph idx="1"/>
          </p:nvPr>
        </p:nvSpPr>
        <p:spPr/>
        <p:txBody>
          <a:bodyPr>
            <a:normAutofit/>
          </a:bodyPr>
          <a:lstStyle/>
          <a:p>
            <a:r>
              <a:rPr lang="en-US" sz="2400" dirty="0" smtClean="0"/>
              <a:t>Feminine</a:t>
            </a:r>
          </a:p>
          <a:p>
            <a:r>
              <a:rPr lang="en-US" sz="2400" dirty="0" smtClean="0"/>
              <a:t>Nearly Feminine</a:t>
            </a:r>
          </a:p>
          <a:p>
            <a:r>
              <a:rPr lang="en-US" sz="2400" dirty="0" smtClean="0"/>
              <a:t>Androgynous</a:t>
            </a:r>
          </a:p>
          <a:p>
            <a:r>
              <a:rPr lang="en-US" sz="2400" dirty="0" smtClean="0"/>
              <a:t>Nearly Masculine</a:t>
            </a:r>
          </a:p>
          <a:p>
            <a:r>
              <a:rPr lang="en-US" sz="2400" dirty="0" smtClean="0"/>
              <a:t>Masculine</a:t>
            </a:r>
          </a:p>
          <a:p>
            <a:pPr>
              <a:buNone/>
            </a:pPr>
            <a:endParaRPr lang="en-US" sz="2400" dirty="0" smtClean="0"/>
          </a:p>
          <a:p>
            <a:pPr>
              <a:buNone/>
            </a:pPr>
            <a:endParaRPr lang="en-US" sz="2400" dirty="0" smtClean="0"/>
          </a:p>
          <a:p>
            <a:pPr>
              <a:buNone/>
            </a:pPr>
            <a:r>
              <a:rPr lang="en-US" sz="2400" dirty="0" smtClean="0"/>
              <a:t>Which are you? </a:t>
            </a:r>
          </a:p>
          <a:p>
            <a:pPr>
              <a:buNone/>
            </a:pPr>
            <a:r>
              <a:rPr lang="en-US" sz="2400" dirty="0" smtClean="0"/>
              <a:t>Did anyone’s results surprise them?</a:t>
            </a:r>
          </a:p>
        </p:txBody>
      </p:sp>
      <p:pic>
        <p:nvPicPr>
          <p:cNvPr id="4" name="Picture 6"/>
          <p:cNvPicPr>
            <a:picLocks noChangeAspect="1" noChangeArrowheads="1"/>
          </p:cNvPicPr>
          <p:nvPr/>
        </p:nvPicPr>
        <p:blipFill>
          <a:blip r:embed="rId2" cstate="print"/>
          <a:srcRect/>
          <a:stretch>
            <a:fillRect/>
          </a:stretch>
        </p:blipFill>
        <p:spPr bwMode="auto">
          <a:xfrm>
            <a:off x="5410200" y="1676400"/>
            <a:ext cx="3454400" cy="2590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943</TotalTime>
  <Words>1049</Words>
  <Application>Microsoft Office PowerPoint</Application>
  <PresentationFormat>On-screen Show (4:3)</PresentationFormat>
  <Paragraphs>92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Solstice</vt:lpstr>
      <vt:lpstr>Gender Stereotypes</vt:lpstr>
      <vt:lpstr>Gender vs. Sex</vt:lpstr>
      <vt:lpstr>Slide 3</vt:lpstr>
      <vt:lpstr>Stereotype</vt:lpstr>
      <vt:lpstr>Gender Role Myths</vt:lpstr>
      <vt:lpstr>Common Gender Stereotypes</vt:lpstr>
      <vt:lpstr>Parental &amp; Societal Influence</vt:lpstr>
      <vt:lpstr>Parental &amp; Societal Influence</vt:lpstr>
      <vt:lpstr>BEM Androgyny Test </vt:lpstr>
      <vt:lpstr>BEM Androgyny Test</vt:lpstr>
      <vt:lpstr>Androgynous Traits in Parents</vt:lpstr>
      <vt:lpstr>Gender Equality in the Classroom</vt:lpstr>
      <vt:lpstr>Gender Equality in the Classroom</vt:lpstr>
      <vt:lpstr>What Teachers Can Do…</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Stereotypes</dc:title>
  <dc:creator>Danielle</dc:creator>
  <cp:lastModifiedBy>Danielle</cp:lastModifiedBy>
  <cp:revision>29</cp:revision>
  <dcterms:created xsi:type="dcterms:W3CDTF">2010-07-11T16:23:48Z</dcterms:created>
  <dcterms:modified xsi:type="dcterms:W3CDTF">2010-07-14T04:23:15Z</dcterms:modified>
</cp:coreProperties>
</file>